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3204" y="2617827"/>
            <a:ext cx="4887873" cy="299382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37724" y="1853684"/>
            <a:ext cx="7468553" cy="19431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Node.js</a:t>
            </a:r>
            <a:endParaRPr lang="en-US" sz="6120" dirty="0"/>
          </a:p>
        </p:txBody>
      </p:sp>
      <p:sp>
        <p:nvSpPr>
          <p:cNvPr id="7" name="Text 2"/>
          <p:cNvSpPr/>
          <p:nvPr/>
        </p:nvSpPr>
        <p:spPr>
          <a:xfrm>
            <a:off x="837724" y="4155757"/>
            <a:ext cx="746855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Node.js is a powerful runtime environment that allows developers to build scalable and efficient server-side applications using JavaScript. It is an open-source, cross-platform, and event-driven JavaScript runtime that executes code outside of a web browser.</a:t>
            </a:r>
            <a:endParaRPr lang="en-US" sz="1885" dirty="0"/>
          </a:p>
        </p:txBody>
      </p:sp>
      <p:sp>
        <p:nvSpPr>
          <p:cNvPr id="8" name="Shape 3"/>
          <p:cNvSpPr/>
          <p:nvPr/>
        </p:nvSpPr>
        <p:spPr>
          <a:xfrm>
            <a:off x="837724" y="5974913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344" y="5982533"/>
            <a:ext cx="367665" cy="36766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340287" y="5957054"/>
            <a:ext cx="2832973" cy="4188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99"/>
              </a:lnSpc>
              <a:buNone/>
            </a:pPr>
            <a:r>
              <a:rPr lang="en-US" sz="2356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Vivek Singh Parmar</a:t>
            </a:r>
            <a:endParaRPr lang="en-US" sz="2356" dirty="0"/>
          </a:p>
        </p:txBody>
      </p:sp>
      <p:pic>
        <p:nvPicPr>
          <p:cNvPr id="11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3803333"/>
            <a:ext cx="5771912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What is a Framework?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837724" y="4866323"/>
            <a:ext cx="4158734" cy="2551986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99899" y="512849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Structured Approach</a:t>
            </a:r>
            <a:endParaRPr lang="en-US" sz="2218" dirty="0"/>
          </a:p>
        </p:txBody>
      </p:sp>
      <p:sp>
        <p:nvSpPr>
          <p:cNvPr id="8" name="Text 4"/>
          <p:cNvSpPr/>
          <p:nvPr/>
        </p:nvSpPr>
        <p:spPr>
          <a:xfrm>
            <a:off x="1099899" y="5624036"/>
            <a:ext cx="363438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framework provides a structured approach to building applications, ensuring consistency and best practices.</a:t>
            </a:r>
            <a:endParaRPr lang="en-US" sz="1885" dirty="0"/>
          </a:p>
        </p:txBody>
      </p:sp>
      <p:sp>
        <p:nvSpPr>
          <p:cNvPr id="9" name="Shape 5"/>
          <p:cNvSpPr/>
          <p:nvPr/>
        </p:nvSpPr>
        <p:spPr>
          <a:xfrm>
            <a:off x="5235773" y="4866323"/>
            <a:ext cx="4158734" cy="2551986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497949" y="5128498"/>
            <a:ext cx="2885361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Reusable Components</a:t>
            </a:r>
            <a:endParaRPr lang="en-US" sz="2218" dirty="0"/>
          </a:p>
        </p:txBody>
      </p:sp>
      <p:sp>
        <p:nvSpPr>
          <p:cNvPr id="11" name="Text 7"/>
          <p:cNvSpPr/>
          <p:nvPr/>
        </p:nvSpPr>
        <p:spPr>
          <a:xfrm>
            <a:off x="5497949" y="5624036"/>
            <a:ext cx="363438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Frameworks offer a set of pre-built components and libraries that developers can leverage, saving time and effort.</a:t>
            </a:r>
            <a:endParaRPr lang="en-US" sz="1885" dirty="0"/>
          </a:p>
        </p:txBody>
      </p:sp>
      <p:sp>
        <p:nvSpPr>
          <p:cNvPr id="12" name="Shape 8"/>
          <p:cNvSpPr/>
          <p:nvPr/>
        </p:nvSpPr>
        <p:spPr>
          <a:xfrm>
            <a:off x="9633823" y="4866323"/>
            <a:ext cx="4158734" cy="2551986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895999" y="512849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Flexibility</a:t>
            </a:r>
            <a:endParaRPr lang="en-US" sz="2218" dirty="0"/>
          </a:p>
        </p:txBody>
      </p:sp>
      <p:sp>
        <p:nvSpPr>
          <p:cNvPr id="14" name="Text 10"/>
          <p:cNvSpPr/>
          <p:nvPr/>
        </p:nvSpPr>
        <p:spPr>
          <a:xfrm>
            <a:off x="9895999" y="5624036"/>
            <a:ext cx="363438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Frameworks are designed to be customizable, allowing developers to tailor the application to their specific needs.</a:t>
            </a:r>
            <a:endParaRPr lang="en-US" sz="1885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294215"/>
            <a:ext cx="7385923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Popular Node.js Frameworks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Express.js</a:t>
            </a:r>
            <a:endParaRPr lang="en-US" sz="2218" dirty="0"/>
          </a:p>
        </p:txBody>
      </p:sp>
      <p:sp>
        <p:nvSpPr>
          <p:cNvPr id="6" name="Text 3"/>
          <p:cNvSpPr/>
          <p:nvPr/>
        </p:nvSpPr>
        <p:spPr>
          <a:xfrm>
            <a:off x="837724" y="4187785"/>
            <a:ext cx="3928586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minimalist web application framework that provides a robust set of features for web and mobile applications.</a:t>
            </a:r>
            <a:endParaRPr lang="en-US" sz="1885" dirty="0"/>
          </a:p>
        </p:txBody>
      </p:sp>
      <p:sp>
        <p:nvSpPr>
          <p:cNvPr id="7" name="Text 4"/>
          <p:cNvSpPr/>
          <p:nvPr/>
        </p:nvSpPr>
        <p:spPr>
          <a:xfrm>
            <a:off x="5357813" y="359652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Koa.js</a:t>
            </a:r>
            <a:endParaRPr lang="en-US" sz="2218" dirty="0"/>
          </a:p>
        </p:txBody>
      </p:sp>
      <p:sp>
        <p:nvSpPr>
          <p:cNvPr id="8" name="Text 5"/>
          <p:cNvSpPr/>
          <p:nvPr/>
        </p:nvSpPr>
        <p:spPr>
          <a:xfrm>
            <a:off x="5357813" y="4187785"/>
            <a:ext cx="3928586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lightweight, expressive, and middleware-focused web framework designed to be a more modern alternative to Express.js.</a:t>
            </a:r>
            <a:endParaRPr lang="en-US" sz="1885" dirty="0"/>
          </a:p>
        </p:txBody>
      </p:sp>
      <p:sp>
        <p:nvSpPr>
          <p:cNvPr id="9" name="Text 6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Sails.js</a:t>
            </a:r>
            <a:endParaRPr lang="en-US" sz="2218" dirty="0"/>
          </a:p>
        </p:txBody>
      </p:sp>
      <p:sp>
        <p:nvSpPr>
          <p:cNvPr id="10" name="Text 7"/>
          <p:cNvSpPr/>
          <p:nvPr/>
        </p:nvSpPr>
        <p:spPr>
          <a:xfrm>
            <a:off x="9877901" y="4187785"/>
            <a:ext cx="3928586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backend MVC framework that makes it easy to build custom, enterprise-grade Node.js apps.</a:t>
            </a:r>
            <a:endParaRPr lang="en-US" sz="1885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04" y="2281833"/>
            <a:ext cx="4887873" cy="366593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24124" y="1166813"/>
            <a:ext cx="5835015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Overview of Express.js</a:t>
            </a:r>
            <a:endParaRPr lang="en-US" sz="4435" dirty="0"/>
          </a:p>
        </p:txBody>
      </p:sp>
      <p:sp>
        <p:nvSpPr>
          <p:cNvPr id="7" name="Shape 2"/>
          <p:cNvSpPr/>
          <p:nvPr/>
        </p:nvSpPr>
        <p:spPr>
          <a:xfrm>
            <a:off x="6324124" y="249900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492002" y="2599253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61" dirty="0"/>
          </a:p>
        </p:txBody>
      </p:sp>
      <p:sp>
        <p:nvSpPr>
          <p:cNvPr id="9" name="Text 4"/>
          <p:cNvSpPr/>
          <p:nvPr/>
        </p:nvSpPr>
        <p:spPr>
          <a:xfrm>
            <a:off x="7101959" y="249900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Minimalist Design</a:t>
            </a:r>
            <a:endParaRPr lang="en-US" sz="2218" dirty="0"/>
          </a:p>
        </p:txBody>
      </p:sp>
      <p:sp>
        <p:nvSpPr>
          <p:cNvPr id="10" name="Text 5"/>
          <p:cNvSpPr/>
          <p:nvPr/>
        </p:nvSpPr>
        <p:spPr>
          <a:xfrm>
            <a:off x="7101959" y="2994541"/>
            <a:ext cx="2836783" cy="22981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is a minimal and flexible Node.js web application framework that provides a robust set of features for web and mobile applications.</a:t>
            </a:r>
            <a:endParaRPr lang="en-US" sz="1885" dirty="0"/>
          </a:p>
        </p:txBody>
      </p:sp>
      <p:sp>
        <p:nvSpPr>
          <p:cNvPr id="11" name="Shape 6"/>
          <p:cNvSpPr/>
          <p:nvPr/>
        </p:nvSpPr>
        <p:spPr>
          <a:xfrm>
            <a:off x="10178058" y="249900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10345936" y="2599253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61" dirty="0"/>
          </a:p>
        </p:txBody>
      </p:sp>
      <p:sp>
        <p:nvSpPr>
          <p:cNvPr id="13" name="Text 8"/>
          <p:cNvSpPr/>
          <p:nvPr/>
        </p:nvSpPr>
        <p:spPr>
          <a:xfrm>
            <a:off x="10955893" y="249900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Middleware-Driven</a:t>
            </a:r>
            <a:endParaRPr lang="en-US" sz="2218" dirty="0"/>
          </a:p>
        </p:txBody>
      </p:sp>
      <p:sp>
        <p:nvSpPr>
          <p:cNvPr id="14" name="Text 9"/>
          <p:cNvSpPr/>
          <p:nvPr/>
        </p:nvSpPr>
        <p:spPr>
          <a:xfrm>
            <a:off x="10955893" y="2994541"/>
            <a:ext cx="2836783" cy="22981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uses a middleware-driven approach, allowing developers to easily add or remove functionality as needed.</a:t>
            </a:r>
            <a:endParaRPr lang="en-US" sz="1885" dirty="0"/>
          </a:p>
        </p:txBody>
      </p:sp>
      <p:sp>
        <p:nvSpPr>
          <p:cNvPr id="15" name="Shape 10"/>
          <p:cNvSpPr/>
          <p:nvPr/>
        </p:nvSpPr>
        <p:spPr>
          <a:xfrm>
            <a:off x="6324124" y="580120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492002" y="5901452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61" dirty="0"/>
          </a:p>
        </p:txBody>
      </p:sp>
      <p:sp>
        <p:nvSpPr>
          <p:cNvPr id="17" name="Text 12"/>
          <p:cNvSpPr/>
          <p:nvPr/>
        </p:nvSpPr>
        <p:spPr>
          <a:xfrm>
            <a:off x="7101959" y="5801201"/>
            <a:ext cx="3747492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Simplifies Web Development</a:t>
            </a:r>
            <a:endParaRPr lang="en-US" sz="2218" dirty="0"/>
          </a:p>
        </p:txBody>
      </p:sp>
      <p:sp>
        <p:nvSpPr>
          <p:cNvPr id="18" name="Text 13"/>
          <p:cNvSpPr/>
          <p:nvPr/>
        </p:nvSpPr>
        <p:spPr>
          <a:xfrm>
            <a:off x="7101959" y="6296739"/>
            <a:ext cx="6690717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abstracts away many of the low-level details of HTTP, making it easier to build web applications and APIs.</a:t>
            </a:r>
            <a:endParaRPr lang="en-US" sz="1885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4392" y="2600087"/>
            <a:ext cx="4925616" cy="302930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84741" y="618292"/>
            <a:ext cx="7574518" cy="13187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93"/>
              </a:lnSpc>
              <a:buNone/>
            </a:pPr>
            <a:r>
              <a:rPr lang="en-US" sz="415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Setting up an Express.js Application</a:t>
            </a:r>
            <a:endParaRPr lang="en-US" sz="4154" dirty="0"/>
          </a:p>
        </p:txBody>
      </p:sp>
      <p:sp>
        <p:nvSpPr>
          <p:cNvPr id="7" name="Shape 2"/>
          <p:cNvSpPr/>
          <p:nvPr/>
        </p:nvSpPr>
        <p:spPr>
          <a:xfrm>
            <a:off x="1105733" y="2273260"/>
            <a:ext cx="30480" cy="5337929"/>
          </a:xfrm>
          <a:prstGeom prst="roundRect">
            <a:avLst>
              <a:gd name="adj" fmla="val 1103469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8" name="Shape 3"/>
          <p:cNvSpPr/>
          <p:nvPr/>
        </p:nvSpPr>
        <p:spPr>
          <a:xfrm>
            <a:off x="1342727" y="2762369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2D4DF2"/>
          </a:solidFill>
          <a:ln/>
        </p:spPr>
      </p:sp>
      <p:sp>
        <p:nvSpPr>
          <p:cNvPr id="9" name="Shape 4"/>
          <p:cNvSpPr/>
          <p:nvPr/>
        </p:nvSpPr>
        <p:spPr>
          <a:xfrm>
            <a:off x="868740" y="2525435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1026021" y="2619375"/>
            <a:ext cx="18990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3"/>
              </a:lnSpc>
              <a:buNone/>
            </a:pPr>
            <a:r>
              <a:rPr lang="en-US" sz="249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93" dirty="0"/>
          </a:p>
        </p:txBody>
      </p:sp>
      <p:sp>
        <p:nvSpPr>
          <p:cNvPr id="11" name="Text 6"/>
          <p:cNvSpPr/>
          <p:nvPr/>
        </p:nvSpPr>
        <p:spPr>
          <a:xfrm>
            <a:off x="2354104" y="2497455"/>
            <a:ext cx="2637830" cy="329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Install Express</a:t>
            </a:r>
            <a:endParaRPr lang="en-US" sz="2077" dirty="0"/>
          </a:p>
        </p:txBody>
      </p:sp>
      <p:sp>
        <p:nvSpPr>
          <p:cNvPr id="12" name="Text 7"/>
          <p:cNvSpPr/>
          <p:nvPr/>
        </p:nvSpPr>
        <p:spPr>
          <a:xfrm>
            <a:off x="2354104" y="2961680"/>
            <a:ext cx="6005155" cy="717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25"/>
              </a:lnSpc>
              <a:buNone/>
            </a:pPr>
            <a:r>
              <a:rPr lang="en-US" sz="176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Begin by installing the Express.js package using npm, the Node.js package manager.</a:t>
            </a:r>
            <a:endParaRPr lang="en-US" sz="1766" dirty="0"/>
          </a:p>
        </p:txBody>
      </p:sp>
      <p:sp>
        <p:nvSpPr>
          <p:cNvPr id="13" name="Shape 8"/>
          <p:cNvSpPr/>
          <p:nvPr/>
        </p:nvSpPr>
        <p:spPr>
          <a:xfrm>
            <a:off x="1342727" y="4616410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018CE1"/>
          </a:solidFill>
          <a:ln/>
        </p:spPr>
      </p:sp>
      <p:sp>
        <p:nvSpPr>
          <p:cNvPr id="14" name="Shape 9"/>
          <p:cNvSpPr/>
          <p:nvPr/>
        </p:nvSpPr>
        <p:spPr>
          <a:xfrm>
            <a:off x="868740" y="4379476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1026021" y="4473416"/>
            <a:ext cx="18990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3"/>
              </a:lnSpc>
              <a:buNone/>
            </a:pPr>
            <a:r>
              <a:rPr lang="en-US" sz="249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93" dirty="0"/>
          </a:p>
        </p:txBody>
      </p:sp>
      <p:sp>
        <p:nvSpPr>
          <p:cNvPr id="16" name="Text 11"/>
          <p:cNvSpPr/>
          <p:nvPr/>
        </p:nvSpPr>
        <p:spPr>
          <a:xfrm>
            <a:off x="2354104" y="4351496"/>
            <a:ext cx="2637830" cy="329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Create a Server</a:t>
            </a:r>
            <a:endParaRPr lang="en-US" sz="2077" dirty="0"/>
          </a:p>
        </p:txBody>
      </p:sp>
      <p:sp>
        <p:nvSpPr>
          <p:cNvPr id="17" name="Text 12"/>
          <p:cNvSpPr/>
          <p:nvPr/>
        </p:nvSpPr>
        <p:spPr>
          <a:xfrm>
            <a:off x="2354104" y="4815721"/>
            <a:ext cx="6005155" cy="717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25"/>
              </a:lnSpc>
              <a:buNone/>
            </a:pPr>
            <a:r>
              <a:rPr lang="en-US" sz="176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Set up a basic server that listens for incoming HTTP requests and sends a response.</a:t>
            </a:r>
            <a:endParaRPr lang="en-US" sz="1766" dirty="0"/>
          </a:p>
        </p:txBody>
      </p:sp>
      <p:sp>
        <p:nvSpPr>
          <p:cNvPr id="18" name="Shape 13"/>
          <p:cNvSpPr/>
          <p:nvPr/>
        </p:nvSpPr>
        <p:spPr>
          <a:xfrm>
            <a:off x="1342727" y="6470452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DA33BF"/>
          </a:solidFill>
          <a:ln/>
        </p:spPr>
      </p:sp>
      <p:sp>
        <p:nvSpPr>
          <p:cNvPr id="19" name="Shape 14"/>
          <p:cNvSpPr/>
          <p:nvPr/>
        </p:nvSpPr>
        <p:spPr>
          <a:xfrm>
            <a:off x="868740" y="6233517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1026021" y="6327458"/>
            <a:ext cx="18990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3"/>
              </a:lnSpc>
              <a:buNone/>
            </a:pPr>
            <a:r>
              <a:rPr lang="en-US" sz="249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93" dirty="0"/>
          </a:p>
        </p:txBody>
      </p:sp>
      <p:sp>
        <p:nvSpPr>
          <p:cNvPr id="21" name="Text 16"/>
          <p:cNvSpPr/>
          <p:nvPr/>
        </p:nvSpPr>
        <p:spPr>
          <a:xfrm>
            <a:off x="2354104" y="6205538"/>
            <a:ext cx="2637830" cy="329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Define Routes</a:t>
            </a:r>
            <a:endParaRPr lang="en-US" sz="2077" dirty="0"/>
          </a:p>
        </p:txBody>
      </p:sp>
      <p:sp>
        <p:nvSpPr>
          <p:cNvPr id="22" name="Text 17"/>
          <p:cNvSpPr/>
          <p:nvPr/>
        </p:nvSpPr>
        <p:spPr>
          <a:xfrm>
            <a:off x="2354104" y="6669762"/>
            <a:ext cx="6005155" cy="717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25"/>
              </a:lnSpc>
              <a:buNone/>
            </a:pPr>
            <a:r>
              <a:rPr lang="en-US" sz="176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routes to handle different URLs and map them to the appropriate functionality.</a:t>
            </a:r>
            <a:endParaRPr lang="en-US" sz="1766" dirty="0"/>
          </a:p>
        </p:txBody>
      </p:sp>
      <p:pic>
        <p:nvPicPr>
          <p:cNvPr id="2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23" y="2740104"/>
            <a:ext cx="4887754" cy="274939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24124" y="710803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Routing in Express.js</a:t>
            </a:r>
            <a:endParaRPr lang="en-US" sz="4435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1773793"/>
            <a:ext cx="1196816" cy="1915001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879913" y="2013109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URL Matching</a:t>
            </a:r>
            <a:endParaRPr lang="en-US" sz="2218" dirty="0"/>
          </a:p>
        </p:txBody>
      </p:sp>
      <p:sp>
        <p:nvSpPr>
          <p:cNvPr id="9" name="Text 3"/>
          <p:cNvSpPr/>
          <p:nvPr/>
        </p:nvSpPr>
        <p:spPr>
          <a:xfrm>
            <a:off x="7879913" y="2508647"/>
            <a:ext cx="591276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uses a simple and intuitive syntax for defining routes based on URL paths.</a:t>
            </a:r>
            <a:endParaRPr lang="en-US" sz="1885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688794"/>
            <a:ext cx="1196816" cy="1915001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879913" y="3928110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HTTP Methods</a:t>
            </a:r>
            <a:endParaRPr lang="en-US" sz="2218" dirty="0"/>
          </a:p>
        </p:txBody>
      </p:sp>
      <p:sp>
        <p:nvSpPr>
          <p:cNvPr id="12" name="Text 5"/>
          <p:cNvSpPr/>
          <p:nvPr/>
        </p:nvSpPr>
        <p:spPr>
          <a:xfrm>
            <a:off x="7879913" y="4423648"/>
            <a:ext cx="591276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Developers can specify which HTTP methods (GET, POST, PUT, DELETE, etc.) should be handled by each route.</a:t>
            </a:r>
            <a:endParaRPr lang="en-US" sz="1885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603796"/>
            <a:ext cx="1196816" cy="1915001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879913" y="584311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Route Parameters</a:t>
            </a:r>
            <a:endParaRPr lang="en-US" sz="2218" dirty="0"/>
          </a:p>
        </p:txBody>
      </p:sp>
      <p:sp>
        <p:nvSpPr>
          <p:cNvPr id="15" name="Text 7"/>
          <p:cNvSpPr/>
          <p:nvPr/>
        </p:nvSpPr>
        <p:spPr>
          <a:xfrm>
            <a:off x="7879913" y="6338649"/>
            <a:ext cx="591276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Routes can include dynamic parameters that can be accessed within the route handler function.</a:t>
            </a:r>
            <a:endParaRPr lang="en-US" sz="1885" dirty="0"/>
          </a:p>
        </p:txBody>
      </p:sp>
      <p:pic>
        <p:nvPicPr>
          <p:cNvPr id="16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602" y="2802493"/>
            <a:ext cx="4999196" cy="262461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81871" y="691396"/>
            <a:ext cx="5178981" cy="572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512"/>
              </a:lnSpc>
              <a:buNone/>
            </a:pPr>
            <a:r>
              <a:rPr lang="en-US" sz="361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Middleware in Express.js</a:t>
            </a:r>
            <a:endParaRPr lang="en-US" sz="3610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871" y="1556504"/>
            <a:ext cx="486966" cy="486966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81871" y="2238256"/>
            <a:ext cx="2291953" cy="286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56"/>
              </a:lnSpc>
              <a:buNone/>
            </a:pPr>
            <a:r>
              <a:rPr lang="en-US" sz="180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Request Processing</a:t>
            </a:r>
            <a:endParaRPr lang="en-US" sz="1805" dirty="0"/>
          </a:p>
        </p:txBody>
      </p:sp>
      <p:sp>
        <p:nvSpPr>
          <p:cNvPr id="9" name="Text 3"/>
          <p:cNvSpPr/>
          <p:nvPr/>
        </p:nvSpPr>
        <p:spPr>
          <a:xfrm>
            <a:off x="681871" y="2641521"/>
            <a:ext cx="7780258" cy="311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54"/>
              </a:lnSpc>
              <a:buNone/>
            </a:pPr>
            <a:r>
              <a:rPr lang="en-US" sz="153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Middleware functions can be used to modify or enhance the incoming request object.</a:t>
            </a:r>
            <a:endParaRPr lang="en-US" sz="1534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871" y="3537466"/>
            <a:ext cx="486966" cy="48696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81871" y="4219218"/>
            <a:ext cx="2291953" cy="286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56"/>
              </a:lnSpc>
              <a:buNone/>
            </a:pPr>
            <a:r>
              <a:rPr lang="en-US" sz="180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Response Handling</a:t>
            </a:r>
            <a:endParaRPr lang="en-US" sz="1805" dirty="0"/>
          </a:p>
        </p:txBody>
      </p:sp>
      <p:sp>
        <p:nvSpPr>
          <p:cNvPr id="12" name="Text 5"/>
          <p:cNvSpPr/>
          <p:nvPr/>
        </p:nvSpPr>
        <p:spPr>
          <a:xfrm>
            <a:off x="681871" y="4622483"/>
            <a:ext cx="7780258" cy="6231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54"/>
              </a:lnSpc>
              <a:buNone/>
            </a:pPr>
            <a:r>
              <a:rPr lang="en-US" sz="153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Middleware can also be used to manipulate the outgoing response object before it is sent to the client.</a:t>
            </a:r>
            <a:endParaRPr lang="en-US" sz="1534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871" y="5830014"/>
            <a:ext cx="486966" cy="486966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681871" y="6511766"/>
            <a:ext cx="2291953" cy="286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56"/>
              </a:lnSpc>
              <a:buNone/>
            </a:pPr>
            <a:r>
              <a:rPr lang="en-US" sz="180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Error Handling</a:t>
            </a:r>
            <a:endParaRPr lang="en-US" sz="1805" dirty="0"/>
          </a:p>
        </p:txBody>
      </p:sp>
      <p:sp>
        <p:nvSpPr>
          <p:cNvPr id="15" name="Text 7"/>
          <p:cNvSpPr/>
          <p:nvPr/>
        </p:nvSpPr>
        <p:spPr>
          <a:xfrm>
            <a:off x="681871" y="6915031"/>
            <a:ext cx="7780258" cy="6231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54"/>
              </a:lnSpc>
              <a:buNone/>
            </a:pPr>
            <a:r>
              <a:rPr lang="en-US" sz="153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provides a centralized way to handle errors that occur during the request-response cycle.</a:t>
            </a:r>
            <a:endParaRPr lang="en-US" sz="1534" dirty="0"/>
          </a:p>
        </p:txBody>
      </p:sp>
      <p:pic>
        <p:nvPicPr>
          <p:cNvPr id="16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75" y="2386727"/>
            <a:ext cx="4890730" cy="345614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20314" y="655439"/>
            <a:ext cx="7476173" cy="1401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18"/>
              </a:lnSpc>
              <a:buNone/>
            </a:pPr>
            <a:r>
              <a:rPr lang="en-US" sz="441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 and Key Takeaways</a:t>
            </a:r>
            <a:endParaRPr lang="en-US" sz="4415" dirty="0"/>
          </a:p>
        </p:txBody>
      </p:sp>
      <p:sp>
        <p:nvSpPr>
          <p:cNvPr id="7" name="Shape 2"/>
          <p:cNvSpPr/>
          <p:nvPr/>
        </p:nvSpPr>
        <p:spPr>
          <a:xfrm>
            <a:off x="6320314" y="2682359"/>
            <a:ext cx="536019" cy="536019"/>
          </a:xfrm>
          <a:prstGeom prst="roundRect">
            <a:avLst>
              <a:gd name="adj" fmla="val 6668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487358" y="2782133"/>
            <a:ext cx="201811" cy="3363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49"/>
              </a:lnSpc>
              <a:buNone/>
            </a:pPr>
            <a:r>
              <a:rPr lang="en-US" sz="264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49" dirty="0"/>
          </a:p>
        </p:txBody>
      </p:sp>
      <p:sp>
        <p:nvSpPr>
          <p:cNvPr id="9" name="Text 4"/>
          <p:cNvSpPr/>
          <p:nvPr/>
        </p:nvSpPr>
        <p:spPr>
          <a:xfrm>
            <a:off x="7094577" y="2682359"/>
            <a:ext cx="2803208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59"/>
              </a:lnSpc>
              <a:buNone/>
            </a:pPr>
            <a:r>
              <a:rPr lang="en-US" sz="220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Powerful Runtime</a:t>
            </a:r>
            <a:endParaRPr lang="en-US" sz="2207" dirty="0"/>
          </a:p>
        </p:txBody>
      </p:sp>
      <p:sp>
        <p:nvSpPr>
          <p:cNvPr id="10" name="Text 5"/>
          <p:cNvSpPr/>
          <p:nvPr/>
        </p:nvSpPr>
        <p:spPr>
          <a:xfrm>
            <a:off x="7094577" y="3175516"/>
            <a:ext cx="2844760" cy="22867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02"/>
              </a:lnSpc>
              <a:buNone/>
            </a:pPr>
            <a:r>
              <a:rPr lang="en-US" sz="187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is a powerful runtime environment that allows developers to build scalable and efficient server-side applications using JavaScript.</a:t>
            </a:r>
            <a:endParaRPr lang="en-US" sz="1876" dirty="0"/>
          </a:p>
        </p:txBody>
      </p:sp>
      <p:sp>
        <p:nvSpPr>
          <p:cNvPr id="11" name="Shape 6"/>
          <p:cNvSpPr/>
          <p:nvPr/>
        </p:nvSpPr>
        <p:spPr>
          <a:xfrm>
            <a:off x="10177582" y="2682359"/>
            <a:ext cx="536019" cy="536019"/>
          </a:xfrm>
          <a:prstGeom prst="roundRect">
            <a:avLst>
              <a:gd name="adj" fmla="val 66680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10344626" y="2782133"/>
            <a:ext cx="201811" cy="3363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49"/>
              </a:lnSpc>
              <a:buNone/>
            </a:pPr>
            <a:r>
              <a:rPr lang="en-US" sz="264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49" dirty="0"/>
          </a:p>
        </p:txBody>
      </p:sp>
      <p:sp>
        <p:nvSpPr>
          <p:cNvPr id="13" name="Text 8"/>
          <p:cNvSpPr/>
          <p:nvPr/>
        </p:nvSpPr>
        <p:spPr>
          <a:xfrm>
            <a:off x="10951845" y="2682359"/>
            <a:ext cx="2844760" cy="7005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9"/>
              </a:lnSpc>
              <a:buNone/>
            </a:pPr>
            <a:r>
              <a:rPr lang="en-US" sz="220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Frameworks Simplify Development</a:t>
            </a:r>
            <a:endParaRPr lang="en-US" sz="2207" dirty="0"/>
          </a:p>
        </p:txBody>
      </p:sp>
      <p:sp>
        <p:nvSpPr>
          <p:cNvPr id="14" name="Text 9"/>
          <p:cNvSpPr/>
          <p:nvPr/>
        </p:nvSpPr>
        <p:spPr>
          <a:xfrm>
            <a:off x="10951845" y="3525798"/>
            <a:ext cx="2844760" cy="22867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02"/>
              </a:lnSpc>
              <a:buNone/>
            </a:pPr>
            <a:r>
              <a:rPr lang="en-US" sz="187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Frameworks, like Express.js, provide a structured approach and reusable components, making web development more efficient and flexible.</a:t>
            </a:r>
            <a:endParaRPr lang="en-US" sz="1876" dirty="0"/>
          </a:p>
        </p:txBody>
      </p:sp>
      <p:sp>
        <p:nvSpPr>
          <p:cNvPr id="15" name="Shape 10"/>
          <p:cNvSpPr/>
          <p:nvPr/>
        </p:nvSpPr>
        <p:spPr>
          <a:xfrm>
            <a:off x="6320314" y="6318766"/>
            <a:ext cx="536019" cy="536019"/>
          </a:xfrm>
          <a:prstGeom prst="roundRect">
            <a:avLst>
              <a:gd name="adj" fmla="val 66680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487358" y="6418540"/>
            <a:ext cx="201811" cy="3363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49"/>
              </a:lnSpc>
              <a:buNone/>
            </a:pPr>
            <a:r>
              <a:rPr lang="en-US" sz="264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49" dirty="0"/>
          </a:p>
        </p:txBody>
      </p:sp>
      <p:sp>
        <p:nvSpPr>
          <p:cNvPr id="17" name="Text 12"/>
          <p:cNvSpPr/>
          <p:nvPr/>
        </p:nvSpPr>
        <p:spPr>
          <a:xfrm>
            <a:off x="7094577" y="6318766"/>
            <a:ext cx="2803208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59"/>
              </a:lnSpc>
              <a:buNone/>
            </a:pPr>
            <a:r>
              <a:rPr lang="en-US" sz="220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Express.js Essentials</a:t>
            </a:r>
            <a:endParaRPr lang="en-US" sz="2207" dirty="0"/>
          </a:p>
        </p:txBody>
      </p:sp>
      <p:sp>
        <p:nvSpPr>
          <p:cNvPr id="18" name="Text 13"/>
          <p:cNvSpPr/>
          <p:nvPr/>
        </p:nvSpPr>
        <p:spPr>
          <a:xfrm>
            <a:off x="7094577" y="6811923"/>
            <a:ext cx="6701909" cy="762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02"/>
              </a:lnSpc>
              <a:buNone/>
            </a:pPr>
            <a:r>
              <a:rPr lang="en-US" sz="187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is a minimalist, middleware-driven web framework that simplifies the process of building web applications and APIs.</a:t>
            </a:r>
            <a:endParaRPr lang="en-US" sz="1876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2024-08-11T16:13:49Z</dcterms:created>
  <dcterms:modified xsi:type="dcterms:W3CDTF">2024-08-11T16:13:49Z</dcterms:modified>
</cp:coreProperties>
</file>